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23"/>
  </p:notesMasterIdLst>
  <p:sldIdLst>
    <p:sldId id="432" r:id="rId5"/>
    <p:sldId id="402" r:id="rId6"/>
    <p:sldId id="421" r:id="rId7"/>
    <p:sldId id="413" r:id="rId8"/>
    <p:sldId id="422" r:id="rId9"/>
    <p:sldId id="42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20" r:id="rId19"/>
    <p:sldId id="406" r:id="rId20"/>
    <p:sldId id="407" r:id="rId21"/>
    <p:sldId id="408" r:id="rId22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3" clrIdx="0"/>
  <p:cmAuthor id="1" name="Juan Palerm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AB0A"/>
    <a:srgbClr val="9CFF2C"/>
    <a:srgbClr val="FF2E22"/>
    <a:srgbClr val="6666CC"/>
    <a:srgbClr val="9999FF"/>
    <a:srgbClr val="FF3300"/>
    <a:srgbClr val="005F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74" autoAdjust="0"/>
    <p:restoredTop sz="82678" autoAdjust="0"/>
  </p:normalViewPr>
  <p:slideViewPr>
    <p:cSldViewPr>
      <p:cViewPr varScale="1">
        <p:scale>
          <a:sx n="89" d="100"/>
          <a:sy n="89" d="100"/>
        </p:scale>
        <p:origin x="-354" y="-102"/>
      </p:cViewPr>
      <p:guideLst>
        <p:guide orient="horz" pos="240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>
        <p:scale>
          <a:sx n="100" d="100"/>
          <a:sy n="100" d="100"/>
        </p:scale>
        <p:origin x="-1848" y="1782"/>
      </p:cViewPr>
      <p:guideLst>
        <p:guide orient="horz" pos="3107"/>
        <p:guide pos="212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BA5794-645D-4ECE-A735-B4524B811440}" type="datetimeFigureOut">
              <a:rPr lang="en-GB"/>
              <a:pPr>
                <a:defRPr/>
              </a:pPr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F014C14-C49D-481B-B039-88F395D0295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67573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UNISDR: UN</a:t>
            </a:r>
            <a:r>
              <a:rPr lang="en-US" baseline="0" dirty="0" smtClean="0"/>
              <a:t> International Strategy for Disaster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014C14-C49D-481B-B039-88F395D0295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424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DRR and Climate Change</a:t>
            </a:r>
          </a:p>
          <a:p>
            <a:endParaRPr lang="en-GB" sz="3600" b="1" kern="0" dirty="0" smtClean="0">
              <a:solidFill>
                <a:srgbClr val="FFFFFF"/>
              </a:solidFill>
              <a:latin typeface="Arial Black" pitchFamily="34" charset="0"/>
            </a:endParaRPr>
          </a:p>
          <a:p>
            <a:r>
              <a:rPr lang="en-US" sz="2400" kern="0" dirty="0" smtClean="0">
                <a:solidFill>
                  <a:srgbClr val="FFFFFF"/>
                </a:solidFill>
              </a:rPr>
              <a:t>Juan </a:t>
            </a:r>
            <a:r>
              <a:rPr lang="en-US" sz="2400" kern="0" dirty="0" err="1" smtClean="0">
                <a:solidFill>
                  <a:srgbClr val="FFFFFF"/>
                </a:solidFill>
              </a:rPr>
              <a:t>Palerm</a:t>
            </a:r>
            <a:r>
              <a:rPr lang="en-US" sz="2400" kern="0" dirty="0" smtClean="0">
                <a:solidFill>
                  <a:srgbClr val="FFFFFF"/>
                </a:solidFill>
              </a:rPr>
              <a:t>, PhD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CSF Expert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Caribbean</a:t>
            </a:r>
          </a:p>
          <a:p>
            <a:pPr lvl="1"/>
            <a:r>
              <a:rPr lang="en-US" dirty="0" smtClean="0"/>
              <a:t>Strategic planning for DRR and CCA, but still under different policy frameworks</a:t>
            </a:r>
          </a:p>
          <a:p>
            <a:pPr lvl="2"/>
            <a:r>
              <a:rPr lang="en-US" dirty="0" smtClean="0"/>
              <a:t>Caribbean Regional Framework for Achieving Development Resilient to Climate Change (CARICOM, 2009)</a:t>
            </a:r>
          </a:p>
          <a:p>
            <a:pPr lvl="3"/>
            <a:r>
              <a:rPr lang="en-US" dirty="0" smtClean="0"/>
              <a:t>DRR as cross-cutting issue</a:t>
            </a:r>
          </a:p>
          <a:p>
            <a:pPr lvl="2"/>
            <a:r>
              <a:rPr lang="en-US" dirty="0" smtClean="0"/>
              <a:t>Draft Regional Comprehensive Disaster Management Strategy and Programming Framework 2014-2024</a:t>
            </a:r>
          </a:p>
          <a:p>
            <a:pPr lvl="3"/>
            <a:r>
              <a:rPr lang="en-US" dirty="0" smtClean="0"/>
              <a:t>Climate change as a cross-cutting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0419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 Climate Fund (GCF)</a:t>
            </a:r>
          </a:p>
          <a:p>
            <a:pPr lvl="1"/>
            <a:r>
              <a:rPr lang="en-US" dirty="0" smtClean="0"/>
              <a:t>Sectoral Result on CCA mainstreaming</a:t>
            </a:r>
          </a:p>
          <a:p>
            <a:pPr lvl="2"/>
            <a:r>
              <a:rPr lang="en-US" sz="2000" dirty="0" smtClean="0"/>
              <a:t>Indicative Project Result: </a:t>
            </a:r>
            <a:r>
              <a:rPr lang="en-US" sz="2000" i="1" dirty="0" smtClean="0"/>
              <a:t>“Improved policy, capacity and coordination among key agencies and ministries for integration of climate risk management and adaptation”</a:t>
            </a:r>
          </a:p>
          <a:p>
            <a:pPr lvl="1"/>
            <a:r>
              <a:rPr lang="en-US" dirty="0" smtClean="0"/>
              <a:t>Process for approval of proposals to be developed</a:t>
            </a:r>
          </a:p>
          <a:p>
            <a:pPr lvl="1"/>
            <a:r>
              <a:rPr lang="en-US" dirty="0" smtClean="0"/>
              <a:t>Proposals can be submitted through NDAs</a:t>
            </a:r>
          </a:p>
          <a:p>
            <a:pPr lvl="2"/>
            <a:r>
              <a:rPr lang="en-US" sz="2000" dirty="0" smtClean="0"/>
              <a:t>Direct access through accredited sub-national, national and regional implementing entities</a:t>
            </a:r>
          </a:p>
          <a:p>
            <a:pPr lvl="2"/>
            <a:r>
              <a:rPr lang="en-US" sz="2000" dirty="0" smtClean="0"/>
              <a:t>Multilateral implementing entities</a:t>
            </a:r>
          </a:p>
          <a:p>
            <a:pPr lvl="2"/>
            <a:r>
              <a:rPr lang="en-US" sz="2000" dirty="0" smtClean="0"/>
              <a:t>Private sector facility to be established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8720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534400" cy="4800600"/>
          </a:xfrm>
        </p:spPr>
        <p:txBody>
          <a:bodyPr/>
          <a:lstStyle/>
          <a:p>
            <a:r>
              <a:rPr lang="en-US" sz="2200" dirty="0" smtClean="0"/>
              <a:t>Global Facility for Disaster Reduction and Recovery (GFDRR)</a:t>
            </a:r>
          </a:p>
          <a:p>
            <a:pPr lvl="1"/>
            <a:r>
              <a:rPr lang="en-US" sz="2200" dirty="0" smtClean="0"/>
              <a:t>Partnership to assist reducing vulnerability to natural hazards and adapt to climate change</a:t>
            </a:r>
          </a:p>
          <a:p>
            <a:pPr lvl="1"/>
            <a:r>
              <a:rPr lang="en-US" sz="2200" dirty="0" smtClean="0"/>
              <a:t>Mission: to mainstream DRR and CCA in country development strategies by supporting a country-led and managed implementation of Hyogo Framework for Action</a:t>
            </a:r>
          </a:p>
          <a:p>
            <a:pPr lvl="1"/>
            <a:r>
              <a:rPr lang="en-US" sz="2200" dirty="0" smtClean="0"/>
              <a:t>Core Funds: multi-donor trust fund</a:t>
            </a:r>
          </a:p>
          <a:p>
            <a:pPr lvl="1"/>
            <a:r>
              <a:rPr lang="en-US" sz="2200" dirty="0" smtClean="0"/>
              <a:t>Non-core Funds: via single donor trust funds</a:t>
            </a:r>
          </a:p>
          <a:p>
            <a:pPr lvl="1"/>
            <a:r>
              <a:rPr lang="en-US" sz="2200" dirty="0" smtClean="0"/>
              <a:t>South-South Cooperation grants</a:t>
            </a:r>
          </a:p>
          <a:p>
            <a:pPr lvl="1"/>
            <a:r>
              <a:rPr lang="en-US" sz="2200" dirty="0" smtClean="0"/>
              <a:t>Secretariat hosted by World Bank</a:t>
            </a:r>
          </a:p>
          <a:p>
            <a:pPr lvl="1"/>
            <a:r>
              <a:rPr lang="en-US" sz="2200" dirty="0" smtClean="0"/>
              <a:t>20 priority countries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3622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Pilot </a:t>
            </a:r>
            <a:r>
              <a:rPr lang="en-US" dirty="0" err="1" smtClean="0"/>
              <a:t>Programme</a:t>
            </a:r>
            <a:r>
              <a:rPr lang="en-US" dirty="0" smtClean="0"/>
              <a:t> for Climate Resilience (PPCR)</a:t>
            </a:r>
          </a:p>
          <a:p>
            <a:pPr lvl="1"/>
            <a:r>
              <a:rPr lang="en-US" dirty="0" smtClean="0"/>
              <a:t>Targeted </a:t>
            </a:r>
            <a:r>
              <a:rPr lang="en-US" dirty="0" err="1" smtClean="0"/>
              <a:t>programme</a:t>
            </a:r>
            <a:r>
              <a:rPr lang="en-US" dirty="0" smtClean="0"/>
              <a:t> of the </a:t>
            </a:r>
            <a:r>
              <a:rPr lang="en-US" dirty="0" smtClean="0">
                <a:solidFill>
                  <a:srgbClr val="0000FF"/>
                </a:solidFill>
              </a:rPr>
              <a:t>Strategic Climate </a:t>
            </a:r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und</a:t>
            </a:r>
            <a:r>
              <a:rPr lang="en-US" dirty="0" smtClean="0"/>
              <a:t> (SCF)</a:t>
            </a:r>
          </a:p>
          <a:p>
            <a:pPr lvl="1"/>
            <a:r>
              <a:rPr lang="en-US" dirty="0" smtClean="0"/>
              <a:t>One of initiatives where CCA/DRR integration taking place: support in the South Pacific</a:t>
            </a:r>
          </a:p>
          <a:p>
            <a:pPr lvl="1"/>
            <a:r>
              <a:rPr lang="en-US" dirty="0" smtClean="0"/>
              <a:t>PPCR </a:t>
            </a:r>
            <a:r>
              <a:rPr lang="en-US" dirty="0" err="1" smtClean="0"/>
              <a:t>programmes</a:t>
            </a:r>
            <a:r>
              <a:rPr lang="en-US" dirty="0" smtClean="0"/>
              <a:t> build on NAPAs and other national development </a:t>
            </a:r>
            <a:r>
              <a:rPr lang="en-US" dirty="0" err="1" smtClean="0"/>
              <a:t>programmes</a:t>
            </a:r>
            <a:r>
              <a:rPr lang="en-US" dirty="0" smtClean="0"/>
              <a:t> and plans</a:t>
            </a:r>
          </a:p>
          <a:p>
            <a:pPr lvl="1"/>
            <a:r>
              <a:rPr lang="en-US" dirty="0" smtClean="0"/>
              <a:t>Priority: highly vulnerable LDCs, including SIDS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7425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Disaster Risk Reduction Trust Fund (CDRRF): Caribbean Development Bank</a:t>
            </a:r>
          </a:p>
          <a:p>
            <a:pPr lvl="1"/>
            <a:r>
              <a:rPr lang="en-US" dirty="0" smtClean="0"/>
              <a:t>Will provide grants to vulnerable communities for community-based DRR and CCA demonstration projects</a:t>
            </a:r>
          </a:p>
          <a:p>
            <a:pPr lvl="1"/>
            <a:r>
              <a:rPr lang="en-US" dirty="0" smtClean="0"/>
              <a:t>Yet to prepare methodology and guidelines</a:t>
            </a:r>
          </a:p>
          <a:p>
            <a:pPr lvl="1"/>
            <a:r>
              <a:rPr lang="en-US" dirty="0" smtClean="0"/>
              <a:t>Annual request for proposals until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2921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1676400"/>
          </a:xfrm>
        </p:spPr>
        <p:txBody>
          <a:bodyPr/>
          <a:lstStyle/>
          <a:p>
            <a:r>
              <a:rPr lang="en-US" sz="2500" dirty="0" smtClean="0"/>
              <a:t>I&amp;VA</a:t>
            </a:r>
          </a:p>
          <a:p>
            <a:pPr lvl="1"/>
            <a:r>
              <a:rPr lang="en-US" sz="2500" dirty="0" smtClean="0"/>
              <a:t>Disaster risk fundamental for I&amp;VA</a:t>
            </a:r>
          </a:p>
          <a:p>
            <a:r>
              <a:rPr lang="en-US" sz="2500" dirty="0" smtClean="0"/>
              <a:t>Mainstreaming</a:t>
            </a:r>
          </a:p>
          <a:p>
            <a:pPr lvl="1"/>
            <a:r>
              <a:rPr lang="en-US" sz="2500" dirty="0" smtClean="0"/>
              <a:t>Unified approach to joint DRR/CCA mainstreaming</a:t>
            </a:r>
          </a:p>
          <a:p>
            <a:r>
              <a:rPr lang="en-US" sz="2500" dirty="0" smtClean="0"/>
              <a:t>Low-carbon solutions and energy</a:t>
            </a:r>
          </a:p>
          <a:p>
            <a:pPr lvl="1"/>
            <a:r>
              <a:rPr lang="en-US" sz="2500" dirty="0" smtClean="0"/>
              <a:t>Some low carbon solutions may contribute to DRR (e.g. soil </a:t>
            </a:r>
            <a:r>
              <a:rPr lang="en-US" sz="2500" dirty="0" err="1" smtClean="0"/>
              <a:t>stabilisation</a:t>
            </a:r>
            <a:r>
              <a:rPr lang="en-US" sz="2500" dirty="0" smtClean="0"/>
              <a:t>, enhancing natural sea </a:t>
            </a:r>
            <a:r>
              <a:rPr lang="en-US" sz="2500" dirty="0" err="1" smtClean="0"/>
              <a:t>defences</a:t>
            </a:r>
            <a:r>
              <a:rPr lang="en-US" sz="2500" dirty="0" smtClean="0"/>
              <a:t>)</a:t>
            </a:r>
          </a:p>
          <a:p>
            <a:r>
              <a:rPr lang="en-US" sz="2500" dirty="0" smtClean="0"/>
              <a:t>Private sector</a:t>
            </a:r>
          </a:p>
          <a:p>
            <a:r>
              <a:rPr lang="en-US" sz="2500" dirty="0" smtClean="0"/>
              <a:t>Climate finance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566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534400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Which initiatives are taking place in your region for the integration of DRR and CCA?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To what extent are DRR and CCA addressed jointly?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What are the main challenges in your country/region to jointly address CCA and DRR under a single agenda?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600" dirty="0" smtClean="0"/>
              <a:t>Legal framework?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600" dirty="0" smtClean="0"/>
              <a:t>Institutional arrangements?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600" dirty="0" smtClean="0"/>
              <a:t>Inter-institutional coordination mechanisms?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600" dirty="0" smtClean="0"/>
              <a:t>Awareness?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207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36576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sz="2500" dirty="0" smtClean="0"/>
              <a:t>How can the joint CCA/DRR agenda be taken forward?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sz="2500" dirty="0" smtClean="0"/>
              <a:t>How can networking be improved in your region?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500" dirty="0" smtClean="0"/>
              <a:t>Existence/use of knowledge exchange platforms, including Capacity4Dev?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500" dirty="0" smtClean="0"/>
              <a:t>What are your expectations with regards to knowledge exchange for joint DRR/CCA action?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500" dirty="0" smtClean="0"/>
              <a:t>How has networking with regards to DRR improved since RTM1?</a:t>
            </a:r>
          </a:p>
          <a:p>
            <a:pPr marL="914400" lvl="1" indent="-514350">
              <a:buFont typeface="+mj-lt"/>
              <a:buAutoNum type="alphaLcParenR"/>
            </a:pP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654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3962400"/>
          </a:xfrm>
        </p:spPr>
        <p:txBody>
          <a:bodyPr/>
          <a:lstStyle/>
          <a:p>
            <a:r>
              <a:rPr lang="en-GB" sz="2400" dirty="0" smtClean="0"/>
              <a:t>World Bank (2013) Building Resilience. Integrating climate and disaster risk into development. GFDRR.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7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198"/>
            <a:ext cx="8534400" cy="1143000"/>
          </a:xfrm>
        </p:spPr>
        <p:txBody>
          <a:bodyPr/>
          <a:lstStyle/>
          <a:p>
            <a:r>
              <a:rPr lang="en-US" sz="3500" dirty="0" smtClean="0"/>
              <a:t>Disasters and climate change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 descr="disasters and loss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2567609"/>
            <a:ext cx="9048750" cy="31473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609600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source: World Bank, </a:t>
            </a:r>
            <a:r>
              <a:rPr lang="en-GB" sz="1100" dirty="0" smtClean="0"/>
              <a:t>2013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336503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Bringing DRR and CCA communities of practice closer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Remaining challenge</a:t>
            </a:r>
          </a:p>
          <a:p>
            <a:r>
              <a:rPr lang="en-US" dirty="0" err="1" smtClean="0"/>
              <a:t>Recognised</a:t>
            </a:r>
            <a:r>
              <a:rPr lang="en-US" dirty="0" smtClean="0"/>
              <a:t> by UNISDR status reports on the Hyogo Framework for Action, e.g. from the Asia-Pacific region report:</a:t>
            </a:r>
          </a:p>
          <a:p>
            <a:pPr lvl="1"/>
            <a:r>
              <a:rPr lang="en-US" i="1" dirty="0" smtClean="0"/>
              <a:t>“a common disconnect between DRR-CCA at the institutional, policy and financing levels, which consists of independent mechanisms for coordination and implementation, which often leads to conflict and confusion”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327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8225"/>
          </a:xfrm>
        </p:spPr>
        <p:txBody>
          <a:bodyPr/>
          <a:lstStyle/>
          <a:p>
            <a:r>
              <a:rPr lang="en-US" sz="3500" dirty="0" smtClean="0"/>
              <a:t>Climate Change Adaptation and DRR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33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2400" y="609600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source: World Bank, </a:t>
            </a:r>
            <a:r>
              <a:rPr lang="en-GB" sz="1100" dirty="0" smtClean="0"/>
              <a:t>2013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3293165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International Mechanism for Loss &amp; Damage - UNFCCC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 smtClean="0"/>
              <a:t>ACP position at COP19 on the L&amp;D mechanism:</a:t>
            </a:r>
          </a:p>
          <a:p>
            <a:pPr lvl="1"/>
            <a:r>
              <a:rPr lang="en-US" sz="2300" dirty="0" smtClean="0"/>
              <a:t>Risk management facility to promote risk assessment and risk management tools and strategies…</a:t>
            </a:r>
          </a:p>
          <a:p>
            <a:pPr lvl="1"/>
            <a:r>
              <a:rPr lang="en-US" sz="2300" dirty="0" smtClean="0"/>
              <a:t>Insurance facility</a:t>
            </a:r>
          </a:p>
          <a:p>
            <a:pPr lvl="1"/>
            <a:r>
              <a:rPr lang="en-US" sz="2300" dirty="0" smtClean="0"/>
              <a:t>Rehabilitation/compensatory component for permanent loss and damage by slow onset impacts (e.g. </a:t>
            </a:r>
            <a:r>
              <a:rPr lang="en-US" sz="2300" dirty="0" err="1" smtClean="0"/>
              <a:t>slr</a:t>
            </a:r>
            <a:r>
              <a:rPr lang="en-US" sz="2300" dirty="0" smtClean="0"/>
              <a:t>, ocean acidification, floods, drought, temperature rise)</a:t>
            </a:r>
          </a:p>
          <a:p>
            <a:r>
              <a:rPr lang="en-US" sz="2300" dirty="0" smtClean="0"/>
              <a:t>Focus on enhancing knowledge and undertaking comprehensive risk management approaches</a:t>
            </a:r>
          </a:p>
          <a:p>
            <a:r>
              <a:rPr lang="en-US" sz="2300" dirty="0" smtClean="0"/>
              <a:t>Initial Meeting of the Executive Committee: 25-28 March,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1923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Resilience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648200"/>
          </a:xfrm>
        </p:spPr>
        <p:txBody>
          <a:bodyPr/>
          <a:lstStyle/>
          <a:p>
            <a:r>
              <a:rPr lang="en-US" sz="2300" dirty="0" smtClean="0">
                <a:solidFill>
                  <a:srgbClr val="0000FF"/>
                </a:solidFill>
              </a:rPr>
              <a:t>EC 2012 Communication on Resilience</a:t>
            </a:r>
          </a:p>
          <a:p>
            <a:pPr lvl="1"/>
            <a:r>
              <a:rPr lang="en-US" sz="2300" dirty="0" smtClean="0"/>
              <a:t>Resilience Strategies (esp. relevant in context of food security, DRR and CCA)</a:t>
            </a:r>
          </a:p>
          <a:p>
            <a:r>
              <a:rPr lang="en-US" sz="2300" dirty="0" smtClean="0"/>
              <a:t>Resilience:</a:t>
            </a:r>
          </a:p>
          <a:p>
            <a:pPr lvl="1"/>
            <a:r>
              <a:rPr lang="en-US" sz="2300" dirty="0" smtClean="0"/>
              <a:t>Inherent strength of an entity to better resist stress and shock; and</a:t>
            </a:r>
          </a:p>
          <a:p>
            <a:pPr lvl="1"/>
            <a:r>
              <a:rPr lang="en-US" sz="2300" dirty="0" smtClean="0"/>
              <a:t>Capacity to bounce back rapidly from the impact</a:t>
            </a:r>
          </a:p>
          <a:p>
            <a:r>
              <a:rPr lang="en-US" sz="2300" dirty="0" smtClean="0">
                <a:solidFill>
                  <a:srgbClr val="0000FF"/>
                </a:solidFill>
              </a:rPr>
              <a:t>EU Action Plan for Resilience in Crisis Prone Countries 2013-2020</a:t>
            </a:r>
          </a:p>
          <a:p>
            <a:pPr lvl="1"/>
            <a:r>
              <a:rPr lang="en-US" sz="2300" dirty="0" smtClean="0"/>
              <a:t>National resilience approaches </a:t>
            </a:r>
          </a:p>
          <a:p>
            <a:pPr lvl="1"/>
            <a:r>
              <a:rPr lang="en-US" sz="2300" dirty="0" smtClean="0"/>
              <a:t>One of the actions is to </a:t>
            </a:r>
            <a:r>
              <a:rPr lang="en-US" sz="2300" i="1" dirty="0" smtClean="0">
                <a:solidFill>
                  <a:srgbClr val="FF6600"/>
                </a:solidFill>
              </a:rPr>
              <a:t>“promote integrated approaches to climate change adaptation, DRR and resilience”</a:t>
            </a:r>
            <a:endParaRPr lang="en-US" sz="2300" i="1" dirty="0">
              <a:solidFill>
                <a:srgbClr val="FF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1217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Resilience and Disaster Risk</a:t>
            </a:r>
            <a:endParaRPr lang="en-US" sz="35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4038600" cy="44196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lnSpc>
                <a:spcPct val="110000"/>
              </a:lnSpc>
              <a:buNone/>
            </a:pPr>
            <a:r>
              <a:rPr lang="en-GB" dirty="0" smtClean="0">
                <a:solidFill>
                  <a:schemeClr val="tx1"/>
                </a:solidFill>
              </a:rPr>
              <a:t>Resilience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Ability </a:t>
            </a:r>
            <a:r>
              <a:rPr lang="en-GB" sz="2000" dirty="0">
                <a:solidFill>
                  <a:srgbClr val="0000FF"/>
                </a:solidFill>
              </a:rPr>
              <a:t>of </a:t>
            </a:r>
            <a:r>
              <a:rPr lang="en-GB" sz="2000" dirty="0" smtClean="0">
                <a:solidFill>
                  <a:srgbClr val="0000FF"/>
                </a:solidFill>
              </a:rPr>
              <a:t/>
            </a:r>
            <a:br>
              <a:rPr lang="en-GB" sz="2000" dirty="0" smtClean="0">
                <a:solidFill>
                  <a:srgbClr val="0000FF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individual</a:t>
            </a:r>
            <a:r>
              <a:rPr lang="en-GB" sz="2000" dirty="0">
                <a:solidFill>
                  <a:srgbClr val="0000FF"/>
                </a:solidFill>
              </a:rPr>
              <a:t>, household, community, country or region</a:t>
            </a:r>
            <a:r>
              <a:rPr lang="en-GB" sz="2000" dirty="0"/>
              <a:t> </a:t>
            </a:r>
            <a:r>
              <a:rPr lang="en-GB" sz="2000" dirty="0" smtClean="0">
                <a:solidFill>
                  <a:srgbClr val="008000"/>
                </a:solidFill>
              </a:rPr>
              <a:t>to withstand</a:t>
            </a:r>
            <a:r>
              <a:rPr lang="en-GB" sz="2000" dirty="0">
                <a:solidFill>
                  <a:srgbClr val="008000"/>
                </a:solidFill>
              </a:rPr>
              <a:t>, cope, adapt, quickly recover from</a:t>
            </a:r>
            <a:r>
              <a:rPr lang="en-GB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GB" sz="2000" dirty="0">
                <a:solidFill>
                  <a:srgbClr val="FF0000"/>
                </a:solidFill>
              </a:rPr>
              <a:t>stresses or shocks</a:t>
            </a:r>
            <a:endParaRPr lang="en-GB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w</a:t>
            </a:r>
            <a:r>
              <a:rPr lang="en-GB" sz="2000" dirty="0" smtClean="0">
                <a:solidFill>
                  <a:schemeClr val="accent4">
                    <a:lumMod val="75000"/>
                  </a:schemeClr>
                </a:solidFill>
              </a:rPr>
              <a:t>ithout </a:t>
            </a:r>
            <a:r>
              <a:rPr lang="en-GB" sz="2000" dirty="0">
                <a:solidFill>
                  <a:schemeClr val="accent4">
                    <a:lumMod val="75000"/>
                  </a:schemeClr>
                </a:solidFill>
              </a:rPr>
              <a:t>compromising long-term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29200" y="1676400"/>
            <a:ext cx="3886200" cy="4419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457200" rtl="0" fontAlgn="auto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en-US" sz="2400" b="1" i="0" u="none" strike="noStrike" kern="1200" cap="none" spc="0" baseline="0">
                <a:solidFill>
                  <a:schemeClr val="accent1">
                    <a:lumMod val="75000"/>
                  </a:schemeClr>
                </a:solidFill>
                <a:uFillTx/>
                <a:latin typeface="Arial"/>
                <a:cs typeface="Arial"/>
              </a:defRPr>
            </a:lvl1pPr>
            <a:lvl2pPr marL="742950" marR="0" lvl="1" indent="-285750" algn="l" defTabSz="4572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Wingdings" charset="2"/>
              <a:buChar char="Ø"/>
              <a:tabLst/>
              <a:defRPr lang="en-US" sz="1800" b="1" i="0" u="none" strike="noStrike" kern="1200" cap="none" spc="0" baseline="0">
                <a:solidFill>
                  <a:srgbClr val="376092"/>
                </a:solidFill>
                <a:uFillTx/>
                <a:latin typeface="Arial"/>
                <a:cs typeface="Arial"/>
              </a:defRPr>
            </a:lvl2pPr>
            <a:lvl3pPr marL="1143000" marR="0" lvl="2" indent="-228600" algn="l" defTabSz="4572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 lang="en-US" sz="1600" b="1" i="0" u="none" strike="noStrike" kern="1200" cap="none" spc="0" baseline="0">
                <a:solidFill>
                  <a:srgbClr val="376092"/>
                </a:solidFill>
                <a:uFillTx/>
                <a:latin typeface="Arial"/>
                <a:cs typeface="Arial"/>
              </a:defRPr>
            </a:lvl3pPr>
            <a:lvl4pPr marL="1600200" marR="0" lvl="3" indent="-228600" algn="l" defTabSz="4572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–"/>
              <a:tabLst/>
              <a:defRPr lang="en-US" sz="1400" b="0" i="0" u="none" strike="noStrike" kern="1200" cap="none" spc="0" baseline="0">
                <a:solidFill>
                  <a:srgbClr val="376092"/>
                </a:solidFill>
                <a:uFillTx/>
                <a:latin typeface="Arial"/>
                <a:cs typeface="Arial"/>
              </a:defRPr>
            </a:lvl4pPr>
            <a:lvl5pPr marL="2057400" marR="0" lvl="4" indent="-228600" algn="l" defTabSz="457200" rtl="0" fontAlgn="auto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/>
              <a:buChar char="»"/>
              <a:tabLst/>
              <a:defRPr lang="en-US" sz="1400" b="0" i="0" u="none" strike="noStrike" kern="1200" cap="none" spc="0" baseline="0">
                <a:solidFill>
                  <a:srgbClr val="376092"/>
                </a:solidFill>
                <a:uFillTx/>
                <a:latin typeface="Arial"/>
                <a:cs typeface="Arial"/>
              </a:defRPr>
            </a:lvl5pPr>
          </a:lstStyle>
          <a:p>
            <a:pPr marL="0" indent="0" algn="ctr">
              <a:lnSpc>
                <a:spcPct val="130000"/>
              </a:lnSpc>
              <a:buFont typeface="Arial"/>
              <a:buNone/>
            </a:pPr>
            <a:r>
              <a:rPr lang="en-GB" dirty="0" smtClean="0">
                <a:solidFill>
                  <a:schemeClr val="tx1"/>
                </a:solidFill>
              </a:rPr>
              <a:t>Disaster Risk</a:t>
            </a:r>
          </a:p>
          <a:p>
            <a:pPr marL="0" indent="0" algn="ctr">
              <a:lnSpc>
                <a:spcPct val="130000"/>
              </a:lnSpc>
              <a:buFont typeface="Arial"/>
              <a:buNone/>
            </a:pPr>
            <a:endParaRPr lang="en-GB" sz="2000" dirty="0" smtClean="0">
              <a:solidFill>
                <a:srgbClr val="0000FF"/>
              </a:solidFill>
            </a:endParaRPr>
          </a:p>
          <a:p>
            <a:pPr marL="0" indent="0" algn="ctr">
              <a:lnSpc>
                <a:spcPct val="130000"/>
              </a:lnSpc>
              <a:buFont typeface="Arial"/>
              <a:buNone/>
            </a:pPr>
            <a:endParaRPr lang="en-GB" sz="2000" dirty="0" smtClean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2590800"/>
            <a:ext cx="3096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FF"/>
                </a:solidFill>
              </a:rPr>
              <a:t>Society’s ability to cope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3429000"/>
            <a:ext cx="3121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8000"/>
                </a:solidFill>
              </a:rPr>
              <a:t>Vulnerability &amp; </a:t>
            </a:r>
            <a:r>
              <a:rPr lang="en-GB" sz="2000" b="1" dirty="0" smtClean="0">
                <a:solidFill>
                  <a:srgbClr val="008000"/>
                </a:solidFill>
              </a:rPr>
              <a:t>Capacity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4648200"/>
            <a:ext cx="37240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4">
                    <a:lumMod val="75000"/>
                  </a:schemeClr>
                </a:solidFill>
              </a:rPr>
              <a:t>Linking </a:t>
            </a:r>
            <a:endParaRPr lang="en-GB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</a:rPr>
              <a:t>Relief </a:t>
            </a: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</a:rPr>
              <a:t>Recovery and Disaster</a:t>
            </a:r>
          </a:p>
          <a:p>
            <a:pPr algn="ctr"/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4114800"/>
            <a:ext cx="2764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Hazards (of all types)</a:t>
            </a:r>
          </a:p>
          <a:p>
            <a:pPr algn="ctr"/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xmlns="" val="28977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9600" y="1990789"/>
            <a:ext cx="8193621" cy="4181411"/>
            <a:chOff x="685800" y="1600200"/>
            <a:chExt cx="8193621" cy="4181411"/>
          </a:xfrm>
        </p:grpSpPr>
        <p:sp>
          <p:nvSpPr>
            <p:cNvPr id="6" name="TextBox 5"/>
            <p:cNvSpPr txBox="1"/>
            <p:nvPr/>
          </p:nvSpPr>
          <p:spPr>
            <a:xfrm>
              <a:off x="990600" y="5029200"/>
              <a:ext cx="1981200" cy="58477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tx2">
                      <a:lumMod val="75000"/>
                    </a:schemeClr>
                  </a:solidFill>
                </a:rPr>
                <a:t>Prevent	Prepare</a:t>
              </a:r>
            </a:p>
            <a:p>
              <a:r>
                <a:rPr lang="en-GB" sz="1600" b="1" dirty="0" smtClean="0">
                  <a:solidFill>
                    <a:schemeClr val="tx2">
                      <a:lumMod val="75000"/>
                    </a:schemeClr>
                  </a:solidFill>
                </a:rPr>
                <a:t>Mitigate</a:t>
              </a:r>
              <a:r>
                <a:rPr lang="en-GB" sz="1600" b="1" dirty="0">
                  <a:solidFill>
                    <a:schemeClr val="tx2">
                      <a:lumMod val="75000"/>
                    </a:schemeClr>
                  </a:solidFill>
                </a:rPr>
                <a:t>	</a:t>
              </a:r>
            </a:p>
          </p:txBody>
        </p:sp>
        <p:sp>
          <p:nvSpPr>
            <p:cNvPr id="7" name="Line 56"/>
            <p:cNvSpPr>
              <a:spLocks noChangeShapeType="1"/>
            </p:cNvSpPr>
            <p:nvPr/>
          </p:nvSpPr>
          <p:spPr bwMode="auto">
            <a:xfrm>
              <a:off x="2572874" y="4775136"/>
              <a:ext cx="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104306" tIns="52153" rIns="104306" bIns="52153"/>
            <a:lstStyle/>
            <a:p>
              <a:pPr>
                <a:defRPr/>
              </a:pPr>
              <a:endParaRPr lang="en-GB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905000" y="2057400"/>
              <a:ext cx="2478312" cy="1747773"/>
              <a:chOff x="1846502" y="1628775"/>
              <a:chExt cx="2573098" cy="2028825"/>
            </a:xfrm>
          </p:grpSpPr>
          <p:sp>
            <p:nvSpPr>
              <p:cNvPr id="26" name="AutoShape 44"/>
              <p:cNvSpPr>
                <a:spLocks noChangeAspect="1" noChangeArrowheads="1"/>
              </p:cNvSpPr>
              <p:nvPr/>
            </p:nvSpPr>
            <p:spPr bwMode="auto">
              <a:xfrm>
                <a:off x="1846502" y="1628775"/>
                <a:ext cx="2573098" cy="2028825"/>
              </a:xfrm>
              <a:prstGeom prst="irregularSeal2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en-GB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7" name="AutoShape 44"/>
              <p:cNvSpPr>
                <a:spLocks noChangeArrowheads="1"/>
              </p:cNvSpPr>
              <p:nvPr/>
            </p:nvSpPr>
            <p:spPr bwMode="auto">
              <a:xfrm>
                <a:off x="1981200" y="1752600"/>
                <a:ext cx="2259013" cy="1781175"/>
              </a:xfrm>
              <a:prstGeom prst="irregularSeal2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GB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8" name="TextBox 1"/>
              <p:cNvSpPr txBox="1">
                <a:spLocks noChangeArrowheads="1"/>
              </p:cNvSpPr>
              <p:nvPr/>
            </p:nvSpPr>
            <p:spPr bwMode="auto">
              <a:xfrm>
                <a:off x="2286000" y="2492376"/>
                <a:ext cx="1512888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GB" sz="2400" dirty="0">
                    <a:solidFill>
                      <a:schemeClr val="tx1"/>
                    </a:solidFill>
                  </a:rPr>
                  <a:t>Disaster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371600" y="2325565"/>
              <a:ext cx="5450421" cy="2703635"/>
              <a:chOff x="1371600" y="2325565"/>
              <a:chExt cx="5450421" cy="2703635"/>
            </a:xfrm>
          </p:grpSpPr>
          <p:sp>
            <p:nvSpPr>
              <p:cNvPr id="24" name="Freeform 57"/>
              <p:cNvSpPr>
                <a:spLocks/>
              </p:cNvSpPr>
              <p:nvPr/>
            </p:nvSpPr>
            <p:spPr bwMode="auto">
              <a:xfrm>
                <a:off x="1371600" y="2325565"/>
                <a:ext cx="5181599" cy="2703635"/>
              </a:xfrm>
              <a:custGeom>
                <a:avLst/>
                <a:gdLst>
                  <a:gd name="T0" fmla="*/ 0 w 3732"/>
                  <a:gd name="T1" fmla="*/ 1892 h 2374"/>
                  <a:gd name="T2" fmla="*/ 966 w 3732"/>
                  <a:gd name="T3" fmla="*/ 1400 h 2374"/>
                  <a:gd name="T4" fmla="*/ 1205 w 3732"/>
                  <a:gd name="T5" fmla="*/ 1424 h 2374"/>
                  <a:gd name="T6" fmla="*/ 1310 w 3732"/>
                  <a:gd name="T7" fmla="*/ 1698 h 2374"/>
                  <a:gd name="T8" fmla="*/ 1416 w 3732"/>
                  <a:gd name="T9" fmla="*/ 2120 h 2374"/>
                  <a:gd name="T10" fmla="*/ 1566 w 3732"/>
                  <a:gd name="T11" fmla="*/ 2330 h 2374"/>
                  <a:gd name="T12" fmla="*/ 1827 w 3732"/>
                  <a:gd name="T13" fmla="*/ 2283 h 2374"/>
                  <a:gd name="T14" fmla="*/ 2046 w 3732"/>
                  <a:gd name="T15" fmla="*/ 1784 h 2374"/>
                  <a:gd name="T16" fmla="*/ 2262 w 3732"/>
                  <a:gd name="T17" fmla="*/ 1282 h 2374"/>
                  <a:gd name="T18" fmla="*/ 2654 w 3732"/>
                  <a:gd name="T19" fmla="*/ 634 h 2374"/>
                  <a:gd name="T20" fmla="*/ 3190 w 3732"/>
                  <a:gd name="T21" fmla="*/ 274 h 2374"/>
                  <a:gd name="T22" fmla="*/ 3732 w 3732"/>
                  <a:gd name="T23" fmla="*/ 0 h 237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connsiteX0" fmla="*/ 0 w 10049"/>
                  <a:gd name="connsiteY0" fmla="*/ 7431 h 9366"/>
                  <a:gd name="connsiteX1" fmla="*/ 2588 w 10049"/>
                  <a:gd name="connsiteY1" fmla="*/ 5358 h 9366"/>
                  <a:gd name="connsiteX2" fmla="*/ 3229 w 10049"/>
                  <a:gd name="connsiteY2" fmla="*/ 5459 h 9366"/>
                  <a:gd name="connsiteX3" fmla="*/ 3510 w 10049"/>
                  <a:gd name="connsiteY3" fmla="*/ 6613 h 9366"/>
                  <a:gd name="connsiteX4" fmla="*/ 3794 w 10049"/>
                  <a:gd name="connsiteY4" fmla="*/ 8391 h 9366"/>
                  <a:gd name="connsiteX5" fmla="*/ 4196 w 10049"/>
                  <a:gd name="connsiteY5" fmla="*/ 9276 h 9366"/>
                  <a:gd name="connsiteX6" fmla="*/ 4895 w 10049"/>
                  <a:gd name="connsiteY6" fmla="*/ 9078 h 9366"/>
                  <a:gd name="connsiteX7" fmla="*/ 5482 w 10049"/>
                  <a:gd name="connsiteY7" fmla="*/ 6976 h 9366"/>
                  <a:gd name="connsiteX8" fmla="*/ 6061 w 10049"/>
                  <a:gd name="connsiteY8" fmla="*/ 4861 h 9366"/>
                  <a:gd name="connsiteX9" fmla="*/ 7111 w 10049"/>
                  <a:gd name="connsiteY9" fmla="*/ 2132 h 9366"/>
                  <a:gd name="connsiteX10" fmla="*/ 8548 w 10049"/>
                  <a:gd name="connsiteY10" fmla="*/ 615 h 9366"/>
                  <a:gd name="connsiteX11" fmla="*/ 10049 w 10049"/>
                  <a:gd name="connsiteY11" fmla="*/ 0 h 9366"/>
                  <a:gd name="connsiteX0" fmla="*/ 0 w 10000"/>
                  <a:gd name="connsiteY0" fmla="*/ 7934 h 10000"/>
                  <a:gd name="connsiteX1" fmla="*/ 2575 w 10000"/>
                  <a:gd name="connsiteY1" fmla="*/ 5721 h 10000"/>
                  <a:gd name="connsiteX2" fmla="*/ 3213 w 10000"/>
                  <a:gd name="connsiteY2" fmla="*/ 5829 h 10000"/>
                  <a:gd name="connsiteX3" fmla="*/ 3493 w 10000"/>
                  <a:gd name="connsiteY3" fmla="*/ 7061 h 10000"/>
                  <a:gd name="connsiteX4" fmla="*/ 3776 w 10000"/>
                  <a:gd name="connsiteY4" fmla="*/ 8959 h 10000"/>
                  <a:gd name="connsiteX5" fmla="*/ 4176 w 10000"/>
                  <a:gd name="connsiteY5" fmla="*/ 9904 h 10000"/>
                  <a:gd name="connsiteX6" fmla="*/ 4871 w 10000"/>
                  <a:gd name="connsiteY6" fmla="*/ 9693 h 10000"/>
                  <a:gd name="connsiteX7" fmla="*/ 5455 w 10000"/>
                  <a:gd name="connsiteY7" fmla="*/ 7448 h 10000"/>
                  <a:gd name="connsiteX8" fmla="*/ 6031 w 10000"/>
                  <a:gd name="connsiteY8" fmla="*/ 5190 h 10000"/>
                  <a:gd name="connsiteX9" fmla="*/ 7076 w 10000"/>
                  <a:gd name="connsiteY9" fmla="*/ 2276 h 10000"/>
                  <a:gd name="connsiteX10" fmla="*/ 8506 w 10000"/>
                  <a:gd name="connsiteY10" fmla="*/ 1109 h 10000"/>
                  <a:gd name="connsiteX11" fmla="*/ 10000 w 10000"/>
                  <a:gd name="connsiteY11" fmla="*/ 0 h 10000"/>
                  <a:gd name="connsiteX0" fmla="*/ 0 w 10000"/>
                  <a:gd name="connsiteY0" fmla="*/ 7934 h 10000"/>
                  <a:gd name="connsiteX1" fmla="*/ 2575 w 10000"/>
                  <a:gd name="connsiteY1" fmla="*/ 5721 h 10000"/>
                  <a:gd name="connsiteX2" fmla="*/ 3213 w 10000"/>
                  <a:gd name="connsiteY2" fmla="*/ 5829 h 10000"/>
                  <a:gd name="connsiteX3" fmla="*/ 3493 w 10000"/>
                  <a:gd name="connsiteY3" fmla="*/ 7061 h 10000"/>
                  <a:gd name="connsiteX4" fmla="*/ 3776 w 10000"/>
                  <a:gd name="connsiteY4" fmla="*/ 8959 h 10000"/>
                  <a:gd name="connsiteX5" fmla="*/ 4176 w 10000"/>
                  <a:gd name="connsiteY5" fmla="*/ 9904 h 10000"/>
                  <a:gd name="connsiteX6" fmla="*/ 4871 w 10000"/>
                  <a:gd name="connsiteY6" fmla="*/ 9693 h 10000"/>
                  <a:gd name="connsiteX7" fmla="*/ 5455 w 10000"/>
                  <a:gd name="connsiteY7" fmla="*/ 7448 h 10000"/>
                  <a:gd name="connsiteX8" fmla="*/ 6031 w 10000"/>
                  <a:gd name="connsiteY8" fmla="*/ 5190 h 10000"/>
                  <a:gd name="connsiteX9" fmla="*/ 7222 w 10000"/>
                  <a:gd name="connsiteY9" fmla="*/ 2646 h 10000"/>
                  <a:gd name="connsiteX10" fmla="*/ 8506 w 10000"/>
                  <a:gd name="connsiteY10" fmla="*/ 1109 h 10000"/>
                  <a:gd name="connsiteX11" fmla="*/ 10000 w 10000"/>
                  <a:gd name="connsiteY11" fmla="*/ 0 h 10000"/>
                  <a:gd name="connsiteX0" fmla="*/ 0 w 9464"/>
                  <a:gd name="connsiteY0" fmla="*/ 7605 h 9671"/>
                  <a:gd name="connsiteX1" fmla="*/ 2575 w 9464"/>
                  <a:gd name="connsiteY1" fmla="*/ 5392 h 9671"/>
                  <a:gd name="connsiteX2" fmla="*/ 3213 w 9464"/>
                  <a:gd name="connsiteY2" fmla="*/ 5500 h 9671"/>
                  <a:gd name="connsiteX3" fmla="*/ 3493 w 9464"/>
                  <a:gd name="connsiteY3" fmla="*/ 6732 h 9671"/>
                  <a:gd name="connsiteX4" fmla="*/ 3776 w 9464"/>
                  <a:gd name="connsiteY4" fmla="*/ 8630 h 9671"/>
                  <a:gd name="connsiteX5" fmla="*/ 4176 w 9464"/>
                  <a:gd name="connsiteY5" fmla="*/ 9575 h 9671"/>
                  <a:gd name="connsiteX6" fmla="*/ 4871 w 9464"/>
                  <a:gd name="connsiteY6" fmla="*/ 9364 h 9671"/>
                  <a:gd name="connsiteX7" fmla="*/ 5455 w 9464"/>
                  <a:gd name="connsiteY7" fmla="*/ 7119 h 9671"/>
                  <a:gd name="connsiteX8" fmla="*/ 6031 w 9464"/>
                  <a:gd name="connsiteY8" fmla="*/ 4861 h 9671"/>
                  <a:gd name="connsiteX9" fmla="*/ 7222 w 9464"/>
                  <a:gd name="connsiteY9" fmla="*/ 2317 h 9671"/>
                  <a:gd name="connsiteX10" fmla="*/ 8506 w 9464"/>
                  <a:gd name="connsiteY10" fmla="*/ 780 h 9671"/>
                  <a:gd name="connsiteX11" fmla="*/ 9464 w 9464"/>
                  <a:gd name="connsiteY11" fmla="*/ 0 h 9671"/>
                  <a:gd name="connsiteX0" fmla="*/ 0 w 10000"/>
                  <a:gd name="connsiteY0" fmla="*/ 7864 h 10000"/>
                  <a:gd name="connsiteX1" fmla="*/ 2721 w 10000"/>
                  <a:gd name="connsiteY1" fmla="*/ 5575 h 10000"/>
                  <a:gd name="connsiteX2" fmla="*/ 3395 w 10000"/>
                  <a:gd name="connsiteY2" fmla="*/ 5687 h 10000"/>
                  <a:gd name="connsiteX3" fmla="*/ 3691 w 10000"/>
                  <a:gd name="connsiteY3" fmla="*/ 6961 h 10000"/>
                  <a:gd name="connsiteX4" fmla="*/ 3990 w 10000"/>
                  <a:gd name="connsiteY4" fmla="*/ 8924 h 10000"/>
                  <a:gd name="connsiteX5" fmla="*/ 4413 w 10000"/>
                  <a:gd name="connsiteY5" fmla="*/ 9901 h 10000"/>
                  <a:gd name="connsiteX6" fmla="*/ 5147 w 10000"/>
                  <a:gd name="connsiteY6" fmla="*/ 9683 h 10000"/>
                  <a:gd name="connsiteX7" fmla="*/ 5764 w 10000"/>
                  <a:gd name="connsiteY7" fmla="*/ 7361 h 10000"/>
                  <a:gd name="connsiteX8" fmla="*/ 6373 w 10000"/>
                  <a:gd name="connsiteY8" fmla="*/ 5026 h 10000"/>
                  <a:gd name="connsiteX9" fmla="*/ 7509 w 10000"/>
                  <a:gd name="connsiteY9" fmla="*/ 2396 h 10000"/>
                  <a:gd name="connsiteX10" fmla="*/ 8988 w 10000"/>
                  <a:gd name="connsiteY10" fmla="*/ 807 h 10000"/>
                  <a:gd name="connsiteX11" fmla="*/ 10000 w 10000"/>
                  <a:gd name="connsiteY11" fmla="*/ 0 h 10000"/>
                  <a:gd name="connsiteX0" fmla="*/ 0 w 10000"/>
                  <a:gd name="connsiteY0" fmla="*/ 7864 h 10000"/>
                  <a:gd name="connsiteX1" fmla="*/ 2721 w 10000"/>
                  <a:gd name="connsiteY1" fmla="*/ 5575 h 10000"/>
                  <a:gd name="connsiteX2" fmla="*/ 3395 w 10000"/>
                  <a:gd name="connsiteY2" fmla="*/ 5687 h 10000"/>
                  <a:gd name="connsiteX3" fmla="*/ 3691 w 10000"/>
                  <a:gd name="connsiteY3" fmla="*/ 6961 h 10000"/>
                  <a:gd name="connsiteX4" fmla="*/ 3990 w 10000"/>
                  <a:gd name="connsiteY4" fmla="*/ 8924 h 10000"/>
                  <a:gd name="connsiteX5" fmla="*/ 4413 w 10000"/>
                  <a:gd name="connsiteY5" fmla="*/ 9901 h 10000"/>
                  <a:gd name="connsiteX6" fmla="*/ 5147 w 10000"/>
                  <a:gd name="connsiteY6" fmla="*/ 9683 h 10000"/>
                  <a:gd name="connsiteX7" fmla="*/ 5764 w 10000"/>
                  <a:gd name="connsiteY7" fmla="*/ 7361 h 10000"/>
                  <a:gd name="connsiteX8" fmla="*/ 6526 w 10000"/>
                  <a:gd name="connsiteY8" fmla="*/ 4672 h 10000"/>
                  <a:gd name="connsiteX9" fmla="*/ 7509 w 10000"/>
                  <a:gd name="connsiteY9" fmla="*/ 2396 h 10000"/>
                  <a:gd name="connsiteX10" fmla="*/ 8988 w 10000"/>
                  <a:gd name="connsiteY10" fmla="*/ 807 h 10000"/>
                  <a:gd name="connsiteX11" fmla="*/ 10000 w 10000"/>
                  <a:gd name="connsiteY11" fmla="*/ 0 h 10000"/>
                  <a:gd name="connsiteX0" fmla="*/ 0 w 10000"/>
                  <a:gd name="connsiteY0" fmla="*/ 7864 h 10000"/>
                  <a:gd name="connsiteX1" fmla="*/ 2721 w 10000"/>
                  <a:gd name="connsiteY1" fmla="*/ 5575 h 10000"/>
                  <a:gd name="connsiteX2" fmla="*/ 3395 w 10000"/>
                  <a:gd name="connsiteY2" fmla="*/ 5687 h 10000"/>
                  <a:gd name="connsiteX3" fmla="*/ 3691 w 10000"/>
                  <a:gd name="connsiteY3" fmla="*/ 6961 h 10000"/>
                  <a:gd name="connsiteX4" fmla="*/ 3990 w 10000"/>
                  <a:gd name="connsiteY4" fmla="*/ 8924 h 10000"/>
                  <a:gd name="connsiteX5" fmla="*/ 4413 w 10000"/>
                  <a:gd name="connsiteY5" fmla="*/ 9901 h 10000"/>
                  <a:gd name="connsiteX6" fmla="*/ 5147 w 10000"/>
                  <a:gd name="connsiteY6" fmla="*/ 9683 h 10000"/>
                  <a:gd name="connsiteX7" fmla="*/ 5764 w 10000"/>
                  <a:gd name="connsiteY7" fmla="*/ 7361 h 10000"/>
                  <a:gd name="connsiteX8" fmla="*/ 6526 w 10000"/>
                  <a:gd name="connsiteY8" fmla="*/ 4672 h 10000"/>
                  <a:gd name="connsiteX9" fmla="*/ 7662 w 10000"/>
                  <a:gd name="connsiteY9" fmla="*/ 2548 h 10000"/>
                  <a:gd name="connsiteX10" fmla="*/ 8988 w 10000"/>
                  <a:gd name="connsiteY10" fmla="*/ 807 h 10000"/>
                  <a:gd name="connsiteX11" fmla="*/ 10000 w 10000"/>
                  <a:gd name="connsiteY11" fmla="*/ 0 h 10000"/>
                  <a:gd name="connsiteX0" fmla="*/ 0 w 10000"/>
                  <a:gd name="connsiteY0" fmla="*/ 7864 h 10000"/>
                  <a:gd name="connsiteX1" fmla="*/ 2721 w 10000"/>
                  <a:gd name="connsiteY1" fmla="*/ 5575 h 10000"/>
                  <a:gd name="connsiteX2" fmla="*/ 3395 w 10000"/>
                  <a:gd name="connsiteY2" fmla="*/ 5687 h 10000"/>
                  <a:gd name="connsiteX3" fmla="*/ 3691 w 10000"/>
                  <a:gd name="connsiteY3" fmla="*/ 6961 h 10000"/>
                  <a:gd name="connsiteX4" fmla="*/ 3990 w 10000"/>
                  <a:gd name="connsiteY4" fmla="*/ 8924 h 10000"/>
                  <a:gd name="connsiteX5" fmla="*/ 4413 w 10000"/>
                  <a:gd name="connsiteY5" fmla="*/ 9901 h 10000"/>
                  <a:gd name="connsiteX6" fmla="*/ 5147 w 10000"/>
                  <a:gd name="connsiteY6" fmla="*/ 9683 h 10000"/>
                  <a:gd name="connsiteX7" fmla="*/ 5764 w 10000"/>
                  <a:gd name="connsiteY7" fmla="*/ 7361 h 10000"/>
                  <a:gd name="connsiteX8" fmla="*/ 6526 w 10000"/>
                  <a:gd name="connsiteY8" fmla="*/ 4672 h 10000"/>
                  <a:gd name="connsiteX9" fmla="*/ 7662 w 10000"/>
                  <a:gd name="connsiteY9" fmla="*/ 2548 h 10000"/>
                  <a:gd name="connsiteX10" fmla="*/ 9049 w 10000"/>
                  <a:gd name="connsiteY10" fmla="*/ 1060 h 10000"/>
                  <a:gd name="connsiteX11" fmla="*/ 10000 w 10000"/>
                  <a:gd name="connsiteY11" fmla="*/ 0 h 10000"/>
                  <a:gd name="connsiteX0" fmla="*/ 0 w 10061"/>
                  <a:gd name="connsiteY0" fmla="*/ 7510 h 9646"/>
                  <a:gd name="connsiteX1" fmla="*/ 2721 w 10061"/>
                  <a:gd name="connsiteY1" fmla="*/ 5221 h 9646"/>
                  <a:gd name="connsiteX2" fmla="*/ 3395 w 10061"/>
                  <a:gd name="connsiteY2" fmla="*/ 5333 h 9646"/>
                  <a:gd name="connsiteX3" fmla="*/ 3691 w 10061"/>
                  <a:gd name="connsiteY3" fmla="*/ 6607 h 9646"/>
                  <a:gd name="connsiteX4" fmla="*/ 3990 w 10061"/>
                  <a:gd name="connsiteY4" fmla="*/ 8570 h 9646"/>
                  <a:gd name="connsiteX5" fmla="*/ 4413 w 10061"/>
                  <a:gd name="connsiteY5" fmla="*/ 9547 h 9646"/>
                  <a:gd name="connsiteX6" fmla="*/ 5147 w 10061"/>
                  <a:gd name="connsiteY6" fmla="*/ 9329 h 9646"/>
                  <a:gd name="connsiteX7" fmla="*/ 5764 w 10061"/>
                  <a:gd name="connsiteY7" fmla="*/ 7007 h 9646"/>
                  <a:gd name="connsiteX8" fmla="*/ 6526 w 10061"/>
                  <a:gd name="connsiteY8" fmla="*/ 4318 h 9646"/>
                  <a:gd name="connsiteX9" fmla="*/ 7662 w 10061"/>
                  <a:gd name="connsiteY9" fmla="*/ 2194 h 9646"/>
                  <a:gd name="connsiteX10" fmla="*/ 9049 w 10061"/>
                  <a:gd name="connsiteY10" fmla="*/ 706 h 9646"/>
                  <a:gd name="connsiteX11" fmla="*/ 10061 w 10061"/>
                  <a:gd name="connsiteY11" fmla="*/ 0 h 9646"/>
                  <a:gd name="connsiteX0" fmla="*/ 0 w 10000"/>
                  <a:gd name="connsiteY0" fmla="*/ 7962 h 10176"/>
                  <a:gd name="connsiteX1" fmla="*/ 2705 w 10000"/>
                  <a:gd name="connsiteY1" fmla="*/ 5589 h 10176"/>
                  <a:gd name="connsiteX2" fmla="*/ 3374 w 10000"/>
                  <a:gd name="connsiteY2" fmla="*/ 5705 h 10176"/>
                  <a:gd name="connsiteX3" fmla="*/ 3669 w 10000"/>
                  <a:gd name="connsiteY3" fmla="*/ 7025 h 10176"/>
                  <a:gd name="connsiteX4" fmla="*/ 3966 w 10000"/>
                  <a:gd name="connsiteY4" fmla="*/ 9061 h 10176"/>
                  <a:gd name="connsiteX5" fmla="*/ 4386 w 10000"/>
                  <a:gd name="connsiteY5" fmla="*/ 10073 h 10176"/>
                  <a:gd name="connsiteX6" fmla="*/ 5116 w 10000"/>
                  <a:gd name="connsiteY6" fmla="*/ 9847 h 10176"/>
                  <a:gd name="connsiteX7" fmla="*/ 5729 w 10000"/>
                  <a:gd name="connsiteY7" fmla="*/ 7440 h 10176"/>
                  <a:gd name="connsiteX8" fmla="*/ 6486 w 10000"/>
                  <a:gd name="connsiteY8" fmla="*/ 4652 h 10176"/>
                  <a:gd name="connsiteX9" fmla="*/ 7616 w 10000"/>
                  <a:gd name="connsiteY9" fmla="*/ 2451 h 10176"/>
                  <a:gd name="connsiteX10" fmla="*/ 8994 w 10000"/>
                  <a:gd name="connsiteY10" fmla="*/ 908 h 10176"/>
                  <a:gd name="connsiteX11" fmla="*/ 10000 w 10000"/>
                  <a:gd name="connsiteY11" fmla="*/ 0 h 10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00" h="10176">
                    <a:moveTo>
                      <a:pt x="0" y="7962"/>
                    </a:moveTo>
                    <a:lnTo>
                      <a:pt x="2705" y="5589"/>
                    </a:lnTo>
                    <a:cubicBezTo>
                      <a:pt x="3268" y="5212"/>
                      <a:pt x="3214" y="5463"/>
                      <a:pt x="3374" y="5705"/>
                    </a:cubicBezTo>
                    <a:cubicBezTo>
                      <a:pt x="3535" y="5946"/>
                      <a:pt x="3570" y="6467"/>
                      <a:pt x="3669" y="7025"/>
                    </a:cubicBezTo>
                    <a:cubicBezTo>
                      <a:pt x="3766" y="7585"/>
                      <a:pt x="3845" y="8555"/>
                      <a:pt x="3966" y="9061"/>
                    </a:cubicBezTo>
                    <a:cubicBezTo>
                      <a:pt x="4085" y="9566"/>
                      <a:pt x="4194" y="9943"/>
                      <a:pt x="4386" y="10073"/>
                    </a:cubicBezTo>
                    <a:cubicBezTo>
                      <a:pt x="4576" y="10203"/>
                      <a:pt x="4892" y="10284"/>
                      <a:pt x="5116" y="9847"/>
                    </a:cubicBezTo>
                    <a:cubicBezTo>
                      <a:pt x="5340" y="9408"/>
                      <a:pt x="5500" y="8306"/>
                      <a:pt x="5729" y="7440"/>
                    </a:cubicBezTo>
                    <a:cubicBezTo>
                      <a:pt x="5958" y="6575"/>
                      <a:pt x="6172" y="5484"/>
                      <a:pt x="6486" y="4652"/>
                    </a:cubicBezTo>
                    <a:cubicBezTo>
                      <a:pt x="6801" y="3821"/>
                      <a:pt x="7198" y="3075"/>
                      <a:pt x="7616" y="2451"/>
                    </a:cubicBezTo>
                    <a:cubicBezTo>
                      <a:pt x="8033" y="1826"/>
                      <a:pt x="8490" y="1419"/>
                      <a:pt x="8994" y="908"/>
                    </a:cubicBezTo>
                    <a:cubicBezTo>
                      <a:pt x="9500" y="467"/>
                      <a:pt x="9494" y="441"/>
                      <a:pt x="10000" y="0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5" name="TextBox 2"/>
              <p:cNvSpPr txBox="1">
                <a:spLocks noChangeArrowheads="1"/>
              </p:cNvSpPr>
              <p:nvPr/>
            </p:nvSpPr>
            <p:spPr bwMode="auto">
              <a:xfrm>
                <a:off x="5410200" y="2971800"/>
                <a:ext cx="1411821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GB" sz="2400" dirty="0">
                    <a:solidFill>
                      <a:schemeClr val="tx1"/>
                    </a:solidFill>
                  </a:rPr>
                  <a:t>Without DRR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85800" y="1787485"/>
              <a:ext cx="8144014" cy="3994126"/>
              <a:chOff x="685800" y="1787485"/>
              <a:chExt cx="8144014" cy="3994126"/>
            </a:xfrm>
          </p:grpSpPr>
          <p:sp>
            <p:nvSpPr>
              <p:cNvPr id="18" name="Line 6"/>
              <p:cNvSpPr>
                <a:spLocks noChangeShapeType="1"/>
              </p:cNvSpPr>
              <p:nvPr/>
            </p:nvSpPr>
            <p:spPr bwMode="auto">
              <a:xfrm flipV="1">
                <a:off x="701211" y="1985898"/>
                <a:ext cx="9525" cy="379571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GB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701211" y="5781611"/>
                <a:ext cx="72009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GB" dirty="0"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7924800" y="5334000"/>
                <a:ext cx="905014" cy="368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dirty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Time</a:t>
                </a:r>
              </a:p>
            </p:txBody>
          </p:sp>
          <p:sp>
            <p:nvSpPr>
              <p:cNvPr id="21" name="Text Box 9"/>
              <p:cNvSpPr txBox="1">
                <a:spLocks noChangeArrowheads="1"/>
              </p:cNvSpPr>
              <p:nvPr/>
            </p:nvSpPr>
            <p:spPr bwMode="auto">
              <a:xfrm rot="16200000">
                <a:off x="-321019" y="2935525"/>
                <a:ext cx="2665412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  <a:defRPr/>
                </a:pPr>
                <a:r>
                  <a:rPr lang="en-GB" dirty="0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ＭＳ Ｐゴシック" charset="0"/>
                  </a:rPr>
                  <a:t>Development</a:t>
                </a:r>
              </a:p>
            </p:txBody>
          </p:sp>
          <p:sp>
            <p:nvSpPr>
              <p:cNvPr id="22" name="Line 71"/>
              <p:cNvSpPr>
                <a:spLocks noChangeShapeType="1"/>
              </p:cNvSpPr>
              <p:nvPr/>
            </p:nvSpPr>
            <p:spPr bwMode="auto">
              <a:xfrm flipV="1">
                <a:off x="685800" y="3733800"/>
                <a:ext cx="2286000" cy="990600"/>
              </a:xfrm>
              <a:prstGeom prst="line">
                <a:avLst/>
              </a:prstGeom>
              <a:noFill/>
              <a:ln w="76200" cmpd="sng">
                <a:solidFill>
                  <a:srgbClr val="008000"/>
                </a:solidFill>
                <a:round/>
                <a:headEnd/>
                <a:tailEnd type="stealth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104306" tIns="52153" rIns="104306" bIns="52153"/>
              <a:lstStyle/>
              <a:p>
                <a:pPr>
                  <a:defRPr/>
                </a:pPr>
                <a:endParaRPr lang="en-GB" dirty="0">
                  <a:ln w="76200" cmpd="sng">
                    <a:solidFill>
                      <a:schemeClr val="tx1"/>
                    </a:solidFill>
                  </a:ln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cxnSp>
            <p:nvCxnSpPr>
              <p:cNvPr id="23" name="Straight Connector 22"/>
              <p:cNvCxnSpPr>
                <a:endCxn id="22" idx="0"/>
              </p:cNvCxnSpPr>
              <p:nvPr/>
            </p:nvCxnSpPr>
            <p:spPr>
              <a:xfrm flipH="1">
                <a:off x="685800" y="2057400"/>
                <a:ext cx="6172200" cy="266700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2791422" y="1600200"/>
              <a:ext cx="3886200" cy="2832681"/>
              <a:chOff x="2791422" y="1600200"/>
              <a:chExt cx="3886200" cy="2832681"/>
            </a:xfrm>
          </p:grpSpPr>
          <p:sp>
            <p:nvSpPr>
              <p:cNvPr id="16" name="Freeform 74"/>
              <p:cNvSpPr>
                <a:spLocks/>
              </p:cNvSpPr>
              <p:nvPr/>
            </p:nvSpPr>
            <p:spPr bwMode="auto">
              <a:xfrm rot="21261763">
                <a:off x="2791422" y="1708283"/>
                <a:ext cx="3886200" cy="2724598"/>
              </a:xfrm>
              <a:custGeom>
                <a:avLst/>
                <a:gdLst>
                  <a:gd name="T0" fmla="*/ 0 w 2570"/>
                  <a:gd name="T1" fmla="*/ 1488 h 2186"/>
                  <a:gd name="T2" fmla="*/ 248 w 2570"/>
                  <a:gd name="T3" fmla="*/ 1464 h 2186"/>
                  <a:gd name="T4" fmla="*/ 386 w 2570"/>
                  <a:gd name="T5" fmla="*/ 1770 h 2186"/>
                  <a:gd name="T6" fmla="*/ 494 w 2570"/>
                  <a:gd name="T7" fmla="*/ 2070 h 2186"/>
                  <a:gd name="T8" fmla="*/ 662 w 2570"/>
                  <a:gd name="T9" fmla="*/ 2178 h 2186"/>
                  <a:gd name="T10" fmla="*/ 806 w 2570"/>
                  <a:gd name="T11" fmla="*/ 2022 h 2186"/>
                  <a:gd name="T12" fmla="*/ 926 w 2570"/>
                  <a:gd name="T13" fmla="*/ 1668 h 2186"/>
                  <a:gd name="T14" fmla="*/ 1208 w 2570"/>
                  <a:gd name="T15" fmla="*/ 1044 h 2186"/>
                  <a:gd name="T16" fmla="*/ 1526 w 2570"/>
                  <a:gd name="T17" fmla="*/ 672 h 2186"/>
                  <a:gd name="T18" fmla="*/ 1886 w 2570"/>
                  <a:gd name="T19" fmla="*/ 420 h 2186"/>
                  <a:gd name="T20" fmla="*/ 2570 w 2570"/>
                  <a:gd name="T21" fmla="*/ 0 h 21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70" h="2186">
                    <a:moveTo>
                      <a:pt x="0" y="1488"/>
                    </a:moveTo>
                    <a:cubicBezTo>
                      <a:pt x="41" y="1484"/>
                      <a:pt x="184" y="1417"/>
                      <a:pt x="248" y="1464"/>
                    </a:cubicBezTo>
                    <a:cubicBezTo>
                      <a:pt x="312" y="1511"/>
                      <a:pt x="345" y="1669"/>
                      <a:pt x="386" y="1770"/>
                    </a:cubicBezTo>
                    <a:cubicBezTo>
                      <a:pt x="427" y="1871"/>
                      <a:pt x="448" y="2002"/>
                      <a:pt x="494" y="2070"/>
                    </a:cubicBezTo>
                    <a:cubicBezTo>
                      <a:pt x="540" y="2138"/>
                      <a:pt x="610" y="2186"/>
                      <a:pt x="662" y="2178"/>
                    </a:cubicBezTo>
                    <a:cubicBezTo>
                      <a:pt x="714" y="2170"/>
                      <a:pt x="762" y="2107"/>
                      <a:pt x="806" y="2022"/>
                    </a:cubicBezTo>
                    <a:cubicBezTo>
                      <a:pt x="850" y="1937"/>
                      <a:pt x="859" y="1831"/>
                      <a:pt x="926" y="1668"/>
                    </a:cubicBezTo>
                    <a:cubicBezTo>
                      <a:pt x="993" y="1505"/>
                      <a:pt x="1108" y="1210"/>
                      <a:pt x="1208" y="1044"/>
                    </a:cubicBezTo>
                    <a:cubicBezTo>
                      <a:pt x="1308" y="878"/>
                      <a:pt x="1413" y="776"/>
                      <a:pt x="1526" y="672"/>
                    </a:cubicBezTo>
                    <a:cubicBezTo>
                      <a:pt x="1639" y="568"/>
                      <a:pt x="1712" y="532"/>
                      <a:pt x="1886" y="420"/>
                    </a:cubicBezTo>
                    <a:lnTo>
                      <a:pt x="2570" y="0"/>
                    </a:lnTo>
                  </a:path>
                </a:pathLst>
              </a:custGeom>
              <a:noFill/>
              <a:ln w="57150" cap="flat" cmpd="sng">
                <a:solidFill>
                  <a:srgbClr val="008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17" name="TextBox 2"/>
              <p:cNvSpPr txBox="1">
                <a:spLocks noChangeArrowheads="1"/>
              </p:cNvSpPr>
              <p:nvPr/>
            </p:nvSpPr>
            <p:spPr bwMode="auto">
              <a:xfrm>
                <a:off x="4191000" y="1600200"/>
                <a:ext cx="935567" cy="763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GB" sz="2400" dirty="0" smtClean="0">
                    <a:solidFill>
                      <a:srgbClr val="008000"/>
                    </a:solidFill>
                  </a:rPr>
                  <a:t>With</a:t>
                </a:r>
              </a:p>
              <a:p>
                <a:r>
                  <a:rPr lang="en-GB" sz="2400" dirty="0" smtClean="0">
                    <a:solidFill>
                      <a:srgbClr val="008000"/>
                    </a:solidFill>
                  </a:rPr>
                  <a:t>DRR</a:t>
                </a:r>
                <a:endParaRPr lang="en-GB" sz="2400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400800" y="1600200"/>
              <a:ext cx="2478621" cy="914400"/>
              <a:chOff x="6400800" y="1600200"/>
              <a:chExt cx="2478621" cy="91440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H="1" flipV="1">
                <a:off x="6400800" y="1676400"/>
                <a:ext cx="685800" cy="838200"/>
              </a:xfrm>
              <a:prstGeom prst="straightConnector1">
                <a:avLst/>
              </a:prstGeom>
              <a:ln w="76200" cmpd="sng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2"/>
              <p:cNvSpPr txBox="1">
                <a:spLocks noChangeArrowheads="1"/>
              </p:cNvSpPr>
              <p:nvPr/>
            </p:nvSpPr>
            <p:spPr bwMode="auto">
              <a:xfrm>
                <a:off x="7010400" y="1600200"/>
                <a:ext cx="1869021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r>
                  <a:rPr lang="en-GB" sz="2400" dirty="0" smtClean="0">
                    <a:solidFill>
                      <a:srgbClr val="0000FF"/>
                    </a:solidFill>
                  </a:rPr>
                  <a:t>Increasing Resilience</a:t>
                </a:r>
                <a:endParaRPr lang="en-GB" sz="24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971800" y="5029200"/>
              <a:ext cx="4724400" cy="58477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/>
                <a:t>Respond, Relief	Recover		Develop</a:t>
              </a:r>
            </a:p>
            <a:p>
              <a:r>
                <a:rPr lang="en-GB" sz="1600" b="1" dirty="0" smtClean="0"/>
                <a:t>Cope/Adapt </a:t>
              </a:r>
              <a:endParaRPr lang="en-GB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000003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DRR / CCA recent initiatives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72000"/>
          </a:xfrm>
        </p:spPr>
        <p:txBody>
          <a:bodyPr/>
          <a:lstStyle/>
          <a:p>
            <a:r>
              <a:rPr lang="en-US" sz="2200" dirty="0" smtClean="0"/>
              <a:t>Most at project level</a:t>
            </a:r>
          </a:p>
          <a:p>
            <a:r>
              <a:rPr lang="en-US" sz="2200" dirty="0" smtClean="0"/>
              <a:t>GCCA</a:t>
            </a:r>
          </a:p>
          <a:p>
            <a:pPr lvl="1"/>
            <a:r>
              <a:rPr lang="en-US" sz="2200" dirty="0"/>
              <a:t>e</a:t>
            </a:r>
            <a:r>
              <a:rPr lang="en-US" sz="2200" dirty="0" smtClean="0"/>
              <a:t>.g. mangrove restoration in Jamaica and Guyana</a:t>
            </a:r>
          </a:p>
          <a:p>
            <a:pPr lvl="1"/>
            <a:r>
              <a:rPr lang="en-US" sz="2200" dirty="0" smtClean="0"/>
              <a:t>CCA/DRR merging</a:t>
            </a:r>
          </a:p>
          <a:p>
            <a:pPr lvl="2"/>
            <a:r>
              <a:rPr lang="en-US" sz="2200" dirty="0" smtClean="0"/>
              <a:t>Bangladesh, Comoros, Samoa, Solomon Islands, Vanuatu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Strategy for Climate and Disaster Resilient Development in the Pacific </a:t>
            </a:r>
            <a:r>
              <a:rPr lang="en-US" sz="2200" dirty="0" smtClean="0"/>
              <a:t>(SRDP)</a:t>
            </a:r>
          </a:p>
          <a:p>
            <a:pPr lvl="1"/>
            <a:r>
              <a:rPr lang="en-US" sz="2200" dirty="0" smtClean="0"/>
              <a:t>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region to develop a comprehensive regional strategy bringing together DRR and CCA within the context of resilient development</a:t>
            </a:r>
          </a:p>
          <a:p>
            <a:pPr lvl="1"/>
            <a:r>
              <a:rPr lang="en-US" sz="2200" dirty="0" smtClean="0"/>
              <a:t>Tonga: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country to develop joint CCA/DRR action plan (2010)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6100055"/>
      </p:ext>
    </p:extLst>
  </p:cSld>
  <p:clrMapOvr>
    <a:masterClrMapping/>
  </p:clrMapOvr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59D39BE-509A-4D42-AF56-4154B5860466}">
  <ds:schemaRefs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0E1CC10-8859-49A5-8981-621FDA8BE4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E27C21-4BCE-414D-9887-5409D7A87B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7684</TotalTime>
  <Words>874</Words>
  <Application>Microsoft Office PowerPoint</Application>
  <PresentationFormat>Affichage à l'écran (4:3)</PresentationFormat>
  <Paragraphs>145</Paragraphs>
  <Slides>18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Intra-ACP GCCA template</vt:lpstr>
      <vt:lpstr>Diapositive 1</vt:lpstr>
      <vt:lpstr>Disasters and climate change</vt:lpstr>
      <vt:lpstr>Bringing DRR and CCA communities of practice closer</vt:lpstr>
      <vt:lpstr>Climate Change Adaptation and DRR</vt:lpstr>
      <vt:lpstr>International Mechanism for Loss &amp; Damage - UNFCCC</vt:lpstr>
      <vt:lpstr>Resilience</vt:lpstr>
      <vt:lpstr>Resilience and Disaster Risk</vt:lpstr>
      <vt:lpstr>Diapositive 8</vt:lpstr>
      <vt:lpstr>DRR / CCA recent initiatives</vt:lpstr>
      <vt:lpstr>Diapositive 10</vt:lpstr>
      <vt:lpstr>Opportunities</vt:lpstr>
      <vt:lpstr>Opportunities</vt:lpstr>
      <vt:lpstr>Opportunities</vt:lpstr>
      <vt:lpstr>Opportunities</vt:lpstr>
      <vt:lpstr>Linkages</vt:lpstr>
      <vt:lpstr>Questions for discussion (1)</vt:lpstr>
      <vt:lpstr>Questions for discussion (2)</vt:lpstr>
      <vt:lpstr>References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GCCA Intra-ACP</dc:creator>
  <cp:lastModifiedBy>llundula</cp:lastModifiedBy>
  <cp:revision>515</cp:revision>
  <dcterms:created xsi:type="dcterms:W3CDTF">2007-10-19T21:31:08Z</dcterms:created>
  <dcterms:modified xsi:type="dcterms:W3CDTF">2014-05-02T16:07:34Z</dcterms:modified>
</cp:coreProperties>
</file>